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4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91" y="4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53C3-2BD0-422C-894F-6EDA17A82BF8}" type="datetimeFigureOut">
              <a:rPr lang="de-DE" smtClean="0"/>
              <a:t>12.03.2018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2DDE-5E98-4B10-B519-65175F7F33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021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53C3-2BD0-422C-894F-6EDA17A82BF8}" type="datetimeFigureOut">
              <a:rPr lang="de-DE" smtClean="0"/>
              <a:t>12.03.2018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2DDE-5E98-4B10-B519-65175F7F33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4252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53C3-2BD0-422C-894F-6EDA17A82BF8}" type="datetimeFigureOut">
              <a:rPr lang="de-DE" smtClean="0"/>
              <a:t>12.03.2018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2DDE-5E98-4B10-B519-65175F7F33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2777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53C3-2BD0-422C-894F-6EDA17A82BF8}" type="datetimeFigureOut">
              <a:rPr lang="de-DE" smtClean="0"/>
              <a:t>12.03.2018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2DDE-5E98-4B10-B519-65175F7F33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9247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53C3-2BD0-422C-894F-6EDA17A82BF8}" type="datetimeFigureOut">
              <a:rPr lang="de-DE" smtClean="0"/>
              <a:t>12.03.2018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2DDE-5E98-4B10-B519-65175F7F33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6623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53C3-2BD0-422C-894F-6EDA17A82BF8}" type="datetimeFigureOut">
              <a:rPr lang="de-DE" smtClean="0"/>
              <a:t>12.03.2018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2DDE-5E98-4B10-B519-65175F7F33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295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53C3-2BD0-422C-894F-6EDA17A82BF8}" type="datetimeFigureOut">
              <a:rPr lang="de-DE" smtClean="0"/>
              <a:t>12.03.2018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2DDE-5E98-4B10-B519-65175F7F33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8880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53C3-2BD0-422C-894F-6EDA17A82BF8}" type="datetimeFigureOut">
              <a:rPr lang="de-DE" smtClean="0"/>
              <a:t>12.03.2018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2DDE-5E98-4B10-B519-65175F7F33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921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53C3-2BD0-422C-894F-6EDA17A82BF8}" type="datetimeFigureOut">
              <a:rPr lang="de-DE" smtClean="0"/>
              <a:t>12.03.2018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2DDE-5E98-4B10-B519-65175F7F33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6338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53C3-2BD0-422C-894F-6EDA17A82BF8}" type="datetimeFigureOut">
              <a:rPr lang="de-DE" smtClean="0"/>
              <a:t>12.03.2018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2DDE-5E98-4B10-B519-65175F7F33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13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353C3-2BD0-422C-894F-6EDA17A82BF8}" type="datetimeFigureOut">
              <a:rPr lang="de-DE" smtClean="0"/>
              <a:t>12.03.2018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2DDE-5E98-4B10-B519-65175F7F33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61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353C3-2BD0-422C-894F-6EDA17A82BF8}" type="datetimeFigureOut">
              <a:rPr lang="de-DE" smtClean="0"/>
              <a:t>12.03.2018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92DDE-5E98-4B10-B519-65175F7F33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281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pieren 22"/>
          <p:cNvGrpSpPr/>
          <p:nvPr/>
        </p:nvGrpSpPr>
        <p:grpSpPr>
          <a:xfrm>
            <a:off x="154503" y="186374"/>
            <a:ext cx="11224582" cy="6728530"/>
            <a:chOff x="154503" y="186374"/>
            <a:chExt cx="11224582" cy="6728530"/>
          </a:xfrm>
        </p:grpSpPr>
        <p:sp>
          <p:nvSpPr>
            <p:cNvPr id="4" name="Textfeld 3"/>
            <p:cNvSpPr txBox="1"/>
            <p:nvPr/>
          </p:nvSpPr>
          <p:spPr>
            <a:xfrm>
              <a:off x="842215" y="947678"/>
              <a:ext cx="4739268" cy="255454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>
                  <a:solidFill>
                    <a:srgbClr val="FF0000"/>
                  </a:solidFill>
                </a:rPr>
                <a:t>Statische Faktoren </a:t>
              </a:r>
              <a:r>
                <a:rPr lang="de-DE" sz="1600" dirty="0" smtClean="0"/>
                <a:t>innerhalb der Systemgrenzen </a:t>
              </a:r>
              <a:r>
                <a:rPr lang="de-DE" sz="1600" baseline="30000" dirty="0" smtClean="0"/>
                <a:t>1,2</a:t>
              </a:r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/>
                <a:t>Statischer Faktor </a:t>
              </a:r>
              <a:r>
                <a:rPr lang="de-DE" sz="1600" baseline="30000" dirty="0" smtClean="0"/>
                <a:t>4) 3) </a:t>
              </a:r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/>
                <a:t>Keypoint</a:t>
              </a:r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>
                  <a:solidFill>
                    <a:srgbClr val="FF0000"/>
                  </a:solidFill>
                </a:rPr>
                <a:t>Fixe Einflussfaktoren</a:t>
              </a:r>
              <a:endParaRPr lang="de-DE" sz="1600" dirty="0">
                <a:solidFill>
                  <a:srgbClr val="FF0000"/>
                </a:solidFill>
              </a:endParaRPr>
            </a:p>
            <a:p>
              <a:pPr marL="285750" indent="-285750">
                <a:buFont typeface="Symbol" panose="05050102010706020507" pitchFamily="18" charset="2"/>
                <a:buChar char="-"/>
              </a:pPr>
              <a:endParaRPr lang="de-DE" sz="1600" dirty="0" smtClean="0"/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>
                  <a:solidFill>
                    <a:srgbClr val="FF0000"/>
                  </a:solidFill>
                </a:rPr>
                <a:t>Innere Faktoren</a:t>
              </a:r>
              <a:r>
                <a:rPr lang="de-DE" sz="1600" dirty="0" smtClean="0"/>
                <a:t>, die aktuellen techn. Zustand beschreiben</a:t>
              </a:r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/>
                <a:t>Betriebsbedingungen (die optimiert werden können)</a:t>
              </a:r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/>
                <a:t>Systemeigenschaften </a:t>
              </a:r>
              <a:r>
                <a:rPr lang="de-DE" sz="1600" baseline="30000" dirty="0" smtClean="0"/>
                <a:t>2) </a:t>
              </a:r>
              <a:endParaRPr lang="de-DE" sz="1600" dirty="0"/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5884128" y="988743"/>
              <a:ext cx="4739268" cy="304698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>
                  <a:solidFill>
                    <a:srgbClr val="FF0000"/>
                  </a:solidFill>
                </a:rPr>
                <a:t>dynamische Faktoren</a:t>
              </a:r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/>
                <a:t>Dynamisch Variablen</a:t>
              </a:r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/>
                <a:t>Einflussfaktoren – Zeitreihen</a:t>
              </a:r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>
                  <a:solidFill>
                    <a:srgbClr val="FF0000"/>
                  </a:solidFill>
                </a:rPr>
                <a:t>Variable Einflussfaktoren</a:t>
              </a:r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/>
                <a:t>Unabhängige Variablen</a:t>
              </a:r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/>
                <a:t>Relevante Variable </a:t>
              </a:r>
              <a:r>
                <a:rPr lang="de-DE" sz="1600" baseline="30000" dirty="0" smtClean="0"/>
                <a:t>4) 3) </a:t>
              </a:r>
              <a:endParaRPr lang="de-DE" sz="1600" dirty="0" smtClean="0"/>
            </a:p>
            <a:p>
              <a:pPr marL="285750" indent="-285750">
                <a:buFont typeface="Symbol" panose="05050102010706020507" pitchFamily="18" charset="2"/>
                <a:buChar char="-"/>
              </a:pPr>
              <a:endParaRPr lang="de-DE" sz="1600" dirty="0" smtClean="0"/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>
                  <a:solidFill>
                    <a:srgbClr val="FF0000"/>
                  </a:solidFill>
                </a:rPr>
                <a:t>Äußere Faktoren</a:t>
              </a:r>
              <a:r>
                <a:rPr lang="de-DE" sz="1600" dirty="0" smtClean="0"/>
                <a:t>, die von außen auf das System</a:t>
              </a:r>
              <a:r>
                <a:rPr lang="de-DE" sz="1600" baseline="30000" dirty="0" smtClean="0"/>
                <a:t> 2) </a:t>
              </a:r>
              <a:endParaRPr lang="de-DE" sz="1600" dirty="0" smtClean="0"/>
            </a:p>
            <a:p>
              <a:endParaRPr lang="de-DE" sz="1600" dirty="0"/>
            </a:p>
            <a:p>
              <a:endParaRPr lang="de-DE" sz="1600" dirty="0" smtClean="0"/>
            </a:p>
            <a:p>
              <a:endParaRPr lang="de-DE" sz="1600" dirty="0"/>
            </a:p>
            <a:p>
              <a:endParaRPr lang="de-DE" sz="1600" dirty="0"/>
            </a:p>
          </p:txBody>
        </p:sp>
        <p:sp>
          <p:nvSpPr>
            <p:cNvPr id="7" name="Textfeld 6"/>
            <p:cNvSpPr txBox="1"/>
            <p:nvPr/>
          </p:nvSpPr>
          <p:spPr>
            <a:xfrm rot="21079028">
              <a:off x="154503" y="3547710"/>
              <a:ext cx="2737673" cy="5847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de-DE" sz="1600" dirty="0" smtClean="0"/>
                <a:t>Nicht-routine Anpassungen</a:t>
              </a:r>
              <a:r>
                <a:rPr lang="de-DE" sz="1600" baseline="30000" dirty="0" smtClean="0"/>
                <a:t> 3) 4)</a:t>
              </a:r>
              <a:endParaRPr lang="de-DE" sz="1600" dirty="0" smtClean="0"/>
            </a:p>
            <a:p>
              <a:r>
                <a:rPr lang="de-DE" sz="1600" dirty="0" smtClean="0"/>
                <a:t>= Anpassung der Baseline </a:t>
              </a:r>
              <a:r>
                <a:rPr lang="de-DE" sz="1600" baseline="30000" dirty="0" smtClean="0"/>
                <a:t>1</a:t>
              </a:r>
              <a:endParaRPr lang="de-DE" sz="1600" baseline="30000" dirty="0"/>
            </a:p>
          </p:txBody>
        </p:sp>
        <p:sp>
          <p:nvSpPr>
            <p:cNvPr id="8" name="Textfeld 7"/>
            <p:cNvSpPr txBox="1"/>
            <p:nvPr/>
          </p:nvSpPr>
          <p:spPr>
            <a:xfrm rot="21079028">
              <a:off x="8870834" y="3616703"/>
              <a:ext cx="2508251" cy="33855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de-DE" sz="1600" dirty="0"/>
                <a:t>R</a:t>
              </a:r>
              <a:r>
                <a:rPr lang="de-DE" sz="1600" dirty="0" smtClean="0"/>
                <a:t>outine -„Anpassungen“</a:t>
              </a:r>
              <a:r>
                <a:rPr lang="de-DE" sz="1600" baseline="30000" dirty="0" smtClean="0"/>
                <a:t>3) 4) </a:t>
              </a:r>
              <a:endParaRPr lang="de-DE" sz="1600" dirty="0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2923790" y="3817783"/>
              <a:ext cx="48514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V</a:t>
              </a:r>
              <a:r>
                <a:rPr lang="de-DE" sz="2400" baseline="-25000" dirty="0" err="1" smtClean="0"/>
                <a:t>cal</a:t>
              </a:r>
              <a:r>
                <a:rPr lang="de-DE" sz="2400" dirty="0" smtClean="0"/>
                <a:t>(t) = f</a:t>
              </a:r>
              <a:r>
                <a:rPr lang="de-DE" sz="2400" baseline="-25000" dirty="0" smtClean="0"/>
                <a:t>0</a:t>
              </a:r>
              <a:r>
                <a:rPr lang="de-DE" sz="2400" dirty="0" smtClean="0"/>
                <a:t> +  f</a:t>
              </a:r>
              <a:r>
                <a:rPr lang="de-DE" sz="2400" baseline="-25000" dirty="0" smtClean="0"/>
                <a:t>1</a:t>
              </a:r>
              <a:r>
                <a:rPr lang="de-DE" sz="2400" dirty="0" smtClean="0"/>
                <a:t> x F</a:t>
              </a:r>
              <a:r>
                <a:rPr lang="de-DE" sz="2400" baseline="-25000" dirty="0" smtClean="0"/>
                <a:t>1</a:t>
              </a:r>
              <a:r>
                <a:rPr lang="de-DE" sz="2400" dirty="0" smtClean="0"/>
                <a:t>(t) +  f</a:t>
              </a:r>
              <a:r>
                <a:rPr lang="de-DE" sz="2400" baseline="-25000" dirty="0" smtClean="0"/>
                <a:t>2</a:t>
              </a:r>
              <a:r>
                <a:rPr lang="de-DE" sz="2400" dirty="0" smtClean="0"/>
                <a:t> x F</a:t>
              </a:r>
              <a:r>
                <a:rPr lang="de-DE" sz="2400" baseline="-25000" dirty="0" smtClean="0"/>
                <a:t>2</a:t>
              </a:r>
              <a:r>
                <a:rPr lang="de-DE" sz="2400" dirty="0" smtClean="0"/>
                <a:t>(t) +  …. </a:t>
              </a:r>
              <a:endParaRPr lang="de-DE" sz="2400" dirty="0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3624722" y="186374"/>
              <a:ext cx="45584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Einflussfaktoren auf den Verbrauch</a:t>
              </a:r>
              <a:endParaRPr lang="de-DE" sz="2400" dirty="0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842215" y="4546385"/>
              <a:ext cx="4739268" cy="107721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1600" dirty="0" smtClean="0"/>
                <a:t>Beispiele:</a:t>
              </a:r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i="1" dirty="0" smtClean="0"/>
                <a:t>Förderhöhe einer festeingebauten Pumpe, Dimensionierung eines Motors</a:t>
              </a:r>
              <a:endParaRPr lang="de-DE" sz="1600" dirty="0" smtClean="0"/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/>
                <a:t>Steuerung/Regelung der Pumpe (FU oder Drossel)</a:t>
              </a:r>
              <a:endParaRPr lang="de-DE" sz="1600" dirty="0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5884128" y="4587450"/>
              <a:ext cx="4739268" cy="181588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1600" dirty="0" smtClean="0"/>
                <a:t>Beispiel:</a:t>
              </a:r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/>
                <a:t>sich ändernde Förderhöhe einer hoch und runterfahrenden Pumpe, Auslastung eine Motors durch wechselnde Produktionsbedingungen</a:t>
              </a:r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/>
                <a:t>Der sich aus der Produktionsplanung ergebende Volumenstrom der Pumpe </a:t>
              </a:r>
            </a:p>
            <a:p>
              <a:pPr marL="285750" indent="-285750">
                <a:buFont typeface="Symbol" panose="05050102010706020507" pitchFamily="18" charset="2"/>
                <a:buChar char="-"/>
              </a:pPr>
              <a:r>
                <a:rPr lang="de-DE" sz="1600" dirty="0" smtClean="0"/>
                <a:t>Außentemperatur</a:t>
              </a:r>
              <a:endParaRPr lang="de-DE" sz="1600" dirty="0"/>
            </a:p>
          </p:txBody>
        </p:sp>
        <p:cxnSp>
          <p:nvCxnSpPr>
            <p:cNvPr id="16" name="Gerade Verbindung mit Pfeil 15"/>
            <p:cNvCxnSpPr/>
            <p:nvPr/>
          </p:nvCxnSpPr>
          <p:spPr>
            <a:xfrm>
              <a:off x="3815463" y="3375297"/>
              <a:ext cx="734320" cy="5823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/>
            <p:cNvCxnSpPr/>
            <p:nvPr/>
          </p:nvCxnSpPr>
          <p:spPr>
            <a:xfrm flipH="1">
              <a:off x="5130894" y="3250855"/>
              <a:ext cx="901177" cy="7248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feld 18"/>
            <p:cNvSpPr txBox="1"/>
            <p:nvPr/>
          </p:nvSpPr>
          <p:spPr>
            <a:xfrm>
              <a:off x="678533" y="6237796"/>
              <a:ext cx="47814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aseline="30000" dirty="0"/>
                <a:t>2</a:t>
              </a:r>
              <a:r>
                <a:rPr lang="de-DE" sz="2400" baseline="30000" dirty="0" smtClean="0"/>
                <a:t>) </a:t>
              </a:r>
              <a:r>
                <a:rPr lang="de-DE" sz="1600" dirty="0" smtClean="0"/>
                <a:t>System = Verbrauchergruppe/ Verbraucher/ Anlage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678533" y="5899242"/>
              <a:ext cx="31195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aseline="30000" dirty="0" smtClean="0"/>
                <a:t>1) </a:t>
              </a:r>
              <a:r>
                <a:rPr lang="de-DE" sz="1600" dirty="0" smtClean="0"/>
                <a:t>IPMVP: 9 Definitionen , Jan.2012</a:t>
              </a:r>
              <a:endParaRPr lang="de-DE" sz="2400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678532" y="6576350"/>
              <a:ext cx="1911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aseline="30000" dirty="0" smtClean="0"/>
                <a:t>3) </a:t>
              </a:r>
              <a:r>
                <a:rPr lang="de-DE" sz="1600" dirty="0" smtClean="0"/>
                <a:t>ISO 5015 Kapitel 3</a:t>
              </a: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2917165" y="6576350"/>
              <a:ext cx="20626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aseline="30000" dirty="0"/>
                <a:t>4</a:t>
              </a:r>
              <a:r>
                <a:rPr lang="de-DE" sz="2400" baseline="30000" dirty="0" smtClean="0"/>
                <a:t>) </a:t>
              </a:r>
              <a:r>
                <a:rPr lang="de-DE" sz="1600" dirty="0" smtClean="0"/>
                <a:t>ISO 50006 Kapitel 3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92200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Microsoft Office PowerPoint</Application>
  <PresentationFormat>Breitbild</PresentationFormat>
  <Paragraphs>34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Katja Winkelmann</dc:creator>
  <cp:lastModifiedBy>Katja Winkelmann</cp:lastModifiedBy>
  <cp:revision>6</cp:revision>
  <dcterms:created xsi:type="dcterms:W3CDTF">2018-03-12T13:46:33Z</dcterms:created>
  <dcterms:modified xsi:type="dcterms:W3CDTF">2018-03-12T14:19:46Z</dcterms:modified>
</cp:coreProperties>
</file>